
<file path=[Content_Types].xml><?xml version="1.0" encoding="utf-8"?>
<Types xmlns="http://schemas.openxmlformats.org/package/2006/content-types">
  <Default Extension="png" ContentType="image/png"/>
  <Default Extension="gif" ContentType="image/gi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76" r:id="rId3"/>
    <p:sldId id="278" r:id="rId5"/>
    <p:sldId id="280" r:id="rId6"/>
    <p:sldId id="314" r:id="rId7"/>
    <p:sldId id="257" r:id="rId8"/>
    <p:sldId id="329" r:id="rId9"/>
    <p:sldId id="330" r:id="rId10"/>
    <p:sldId id="281" r:id="rId11"/>
    <p:sldId id="323" r:id="rId12"/>
    <p:sldId id="324" r:id="rId13"/>
    <p:sldId id="325" r:id="rId14"/>
    <p:sldId id="335" r:id="rId15"/>
    <p:sldId id="334" r:id="rId16"/>
    <p:sldId id="331" r:id="rId17"/>
    <p:sldId id="336" r:id="rId18"/>
    <p:sldId id="376" r:id="rId19"/>
    <p:sldId id="333" r:id="rId20"/>
    <p:sldId id="320" r:id="rId21"/>
    <p:sldId id="326" r:id="rId22"/>
    <p:sldId id="327" r:id="rId23"/>
    <p:sldId id="319" r:id="rId24"/>
    <p:sldId id="287" r:id="rId25"/>
    <p:sldId id="288" r:id="rId26"/>
    <p:sldId id="321" r:id="rId27"/>
    <p:sldId id="322" r:id="rId28"/>
    <p:sldId id="290" r:id="rId29"/>
    <p:sldId id="291" r:id="rId30"/>
    <p:sldId id="294" r:id="rId31"/>
    <p:sldId id="347" r:id="rId32"/>
    <p:sldId id="348" r:id="rId33"/>
    <p:sldId id="349" r:id="rId34"/>
    <p:sldId id="350" r:id="rId35"/>
    <p:sldId id="351" r:id="rId36"/>
    <p:sldId id="300" r:id="rId37"/>
    <p:sldId id="301" r:id="rId38"/>
    <p:sldId id="302" r:id="rId39"/>
    <p:sldId id="303" r:id="rId40"/>
    <p:sldId id="352" r:id="rId41"/>
    <p:sldId id="304" r:id="rId42"/>
    <p:sldId id="337" r:id="rId43"/>
    <p:sldId id="375" r:id="rId44"/>
    <p:sldId id="338" r:id="rId45"/>
    <p:sldId id="339" r:id="rId46"/>
    <p:sldId id="340" r:id="rId47"/>
    <p:sldId id="341" r:id="rId48"/>
    <p:sldId id="342" r:id="rId49"/>
    <p:sldId id="343" r:id="rId50"/>
    <p:sldId id="344" r:id="rId51"/>
    <p:sldId id="345" r:id="rId52"/>
    <p:sldId id="346" r:id="rId53"/>
    <p:sldId id="353" r:id="rId54"/>
    <p:sldId id="354" r:id="rId55"/>
    <p:sldId id="277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05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30" autoAdjust="0"/>
    <p:restoredTop sz="87322" autoAdjust="0"/>
  </p:normalViewPr>
  <p:slideViewPr>
    <p:cSldViewPr snapToGrid="0">
      <p:cViewPr varScale="1">
        <p:scale>
          <a:sx n="94" d="100"/>
          <a:sy n="94" d="100"/>
        </p:scale>
        <p:origin x="2224" y="192"/>
      </p:cViewPr>
      <p:guideLst>
        <p:guide orient="horz" pos="2160"/>
        <p:guide pos="290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9" Type="http://schemas.openxmlformats.org/officeDocument/2006/relationships/tableStyles" Target="tableStyles.xml"/><Relationship Id="rId58" Type="http://schemas.openxmlformats.org/officeDocument/2006/relationships/viewProps" Target="viewProps.xml"/><Relationship Id="rId57" Type="http://schemas.openxmlformats.org/officeDocument/2006/relationships/presProps" Target="presProps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3486C-C753-46BA-83C1-2DC3DB3050AC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0BDF8B-C338-49A2-B495-F87D8695459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06" y="1122363"/>
            <a:ext cx="7772400" cy="1806031"/>
          </a:xfrm>
        </p:spPr>
        <p:txBody>
          <a:bodyPr anchor="ctr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Footer Placeholder 4"/>
          <p:cNvSpPr txBox="1"/>
          <p:nvPr userDrawn="1"/>
        </p:nvSpPr>
        <p:spPr>
          <a:xfrm>
            <a:off x="1143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CPSC/AMTH 663 (Kevin</a:t>
            </a:r>
            <a:r>
              <a:rPr lang="en-US" baseline="0" dirty="0"/>
              <a:t> Moon/Guy Wolf)</a:t>
            </a:r>
            <a:endParaRPr lang="en-US" dirty="0"/>
          </a:p>
        </p:txBody>
      </p:sp>
      <p:sp>
        <p:nvSpPr>
          <p:cNvPr id="13" name="Footer Placeholder 4"/>
          <p:cNvSpPr txBox="1"/>
          <p:nvPr userDrawn="1"/>
        </p:nvSpPr>
        <p:spPr>
          <a:xfrm>
            <a:off x="62865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Yale – Spring 2018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344" y="1064871"/>
            <a:ext cx="8821356" cy="51120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391644" cy="79899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Footer Placeholder 4"/>
          <p:cNvSpPr txBox="1"/>
          <p:nvPr userDrawn="1"/>
        </p:nvSpPr>
        <p:spPr>
          <a:xfrm>
            <a:off x="1143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CPSC/AMTH 663 (Kevin</a:t>
            </a:r>
            <a:r>
              <a:rPr lang="en-US" baseline="0" dirty="0"/>
              <a:t> Moon/Guy Wolf)</a:t>
            </a:r>
            <a:endParaRPr lang="en-US" dirty="0"/>
          </a:p>
        </p:txBody>
      </p:sp>
      <p:sp>
        <p:nvSpPr>
          <p:cNvPr id="11" name="Footer Placeholder 4"/>
          <p:cNvSpPr txBox="1"/>
          <p:nvPr userDrawn="1"/>
        </p:nvSpPr>
        <p:spPr>
          <a:xfrm>
            <a:off x="62865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Yale – Spring 2018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644" y="34824"/>
            <a:ext cx="737165" cy="764167"/>
          </a:xfrm>
          <a:prstGeom prst="rect">
            <a:avLst/>
          </a:prstGeom>
        </p:spPr>
      </p:pic>
      <p:sp>
        <p:nvSpPr>
          <p:cNvPr id="15" name="Footer Placeholder 4"/>
          <p:cNvSpPr txBox="1"/>
          <p:nvPr userDrawn="1"/>
        </p:nvSpPr>
        <p:spPr>
          <a:xfrm>
            <a:off x="3200400" y="6721476"/>
            <a:ext cx="29146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Autoencoders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66" y="1361355"/>
            <a:ext cx="7886700" cy="158977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1143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CPSC/AMTH 663 (Kevin</a:t>
            </a:r>
            <a:r>
              <a:rPr lang="en-US" baseline="0" dirty="0"/>
              <a:t> Moon/Guy Wolf)</a:t>
            </a:r>
            <a:endParaRPr lang="en-US" dirty="0"/>
          </a:p>
        </p:txBody>
      </p:sp>
      <p:sp>
        <p:nvSpPr>
          <p:cNvPr id="12" name="Footer Placeholder 4"/>
          <p:cNvSpPr txBox="1"/>
          <p:nvPr userDrawn="1"/>
        </p:nvSpPr>
        <p:spPr>
          <a:xfrm>
            <a:off x="62865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Yale – Spring 2018</a:t>
            </a:r>
            <a:endParaRPr lang="en-US" dirty="0"/>
          </a:p>
        </p:txBody>
      </p:sp>
      <p:sp>
        <p:nvSpPr>
          <p:cNvPr id="13" name="Footer Placeholder 4"/>
          <p:cNvSpPr txBox="1"/>
          <p:nvPr userDrawn="1"/>
        </p:nvSpPr>
        <p:spPr>
          <a:xfrm>
            <a:off x="3200400" y="6721476"/>
            <a:ext cx="29146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Autoencoders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E12AB4-83B7-4D7E-B543-6568140ABEE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F6EA5-4958-4C53-AF01-4B1224DA5071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GIF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44.GI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GI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towardsdatascience.com/a-simple-guide-to-the-versions-of-the-inception-network-7fc52b863202" TargetMode="External"/><Relationship Id="rId2" Type="http://schemas.openxmlformats.org/officeDocument/2006/relationships/hyperlink" Target="https://ujjwalkarn.me/2016/08/11/intuitive-explanation-convnets/" TargetMode="External"/><Relationship Id="rId1" Type="http://schemas.openxmlformats.org/officeDocument/2006/relationships/hyperlink" Target="http://cs231n.github.io/convolutional-networks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06" y="1147763"/>
            <a:ext cx="7772400" cy="1806031"/>
          </a:xfrm>
        </p:spPr>
        <p:txBody>
          <a:bodyPr anchor="ctr">
            <a:normAutofit/>
          </a:bodyPr>
          <a:lstStyle/>
          <a:p>
            <a:r>
              <a:rPr lang="en-US" sz="2400" dirty="0"/>
              <a:t>Deep Learning Theory and Applications</a:t>
            </a:r>
            <a:br>
              <a:rPr lang="en-US" dirty="0"/>
            </a:br>
            <a:r>
              <a:rPr lang="en-US" dirty="0"/>
              <a:t>CNNs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8706" y="4046234"/>
            <a:ext cx="6858000" cy="1327039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CPSC/AMTH 452/552</a:t>
            </a:r>
            <a:endParaRPr lang="en-US" dirty="0"/>
          </a:p>
          <a:p>
            <a:r>
              <a:rPr lang="en-US" dirty="0"/>
              <a:t>CBB 663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210" y="3819645"/>
            <a:ext cx="1717314" cy="1780219"/>
          </a:xfrm>
          <a:prstGeom prst="rect">
            <a:avLst/>
          </a:prstGeom>
        </p:spPr>
      </p:pic>
      <p:pic>
        <p:nvPicPr>
          <p:cNvPr id="1026" name="Picture 2" descr="https://ypps.yale.edu/sites/default/files/yale_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85" r="58740" b="37504"/>
          <a:stretch>
            <a:fillRect/>
          </a:stretch>
        </p:blipFill>
        <p:spPr bwMode="auto">
          <a:xfrm>
            <a:off x="373888" y="4148368"/>
            <a:ext cx="1988165" cy="99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486" y="3926729"/>
            <a:ext cx="5489713" cy="28086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86" y="940903"/>
            <a:ext cx="5370443" cy="25648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82748" y="2107096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Stride 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82748" y="5155096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Stride 2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-175969" y="1064871"/>
            <a:ext cx="8821356" cy="5112092"/>
          </a:xfrm>
        </p:spPr>
        <p:txBody>
          <a:bodyPr/>
          <a:lstStyle/>
          <a:p>
            <a:r>
              <a:rPr lang="en-US" dirty="0"/>
              <a:t>Depth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Padding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and Zero Padding</a:t>
            </a:r>
            <a:endParaRPr lang="en-US" dirty="0"/>
          </a:p>
        </p:txBody>
      </p:sp>
      <p:pic>
        <p:nvPicPr>
          <p:cNvPr id="4098" name="Picture 2" descr="creen Shot 2016-08-10 at 3.42.35 AM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991" y="967409"/>
            <a:ext cx="381952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252" y="3001005"/>
            <a:ext cx="3824264" cy="344183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weights and biases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379285"/>
            <a:ext cx="8229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taken from Michael </a:t>
            </a:r>
            <a:r>
              <a:rPr lang="en-US" sz="1200" dirty="0" err="1"/>
              <a:t>Neilsen’s</a:t>
            </a:r>
            <a:r>
              <a:rPr lang="en-US" sz="1200" dirty="0"/>
              <a:t> book “Neural Networks and Deep Learning”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80226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 single layer in a CNN includes multiple feature maps</a:t>
            </a:r>
            <a:endParaRPr lang="en-US" sz="2000" dirty="0"/>
          </a:p>
        </p:txBody>
      </p:sp>
      <p:pic>
        <p:nvPicPr>
          <p:cNvPr id="6146" name="Picture 2" descr="http://neuralnetworksanddeeplearning.com/images/tikz46.png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7" y="2643981"/>
            <a:ext cx="5114925" cy="243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weights and biases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Same weights and biases are used within the hidden layer</a:t>
                </a:r>
                <a:endParaRPr lang="en-US" dirty="0"/>
              </a:p>
              <a:p>
                <a:r>
                  <a:rPr lang="en-US" dirty="0"/>
                  <a:t>E.g., output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err="1"/>
                  <a:t>th</a:t>
                </a:r>
                <a:r>
                  <a:rPr lang="en-US" dirty="0"/>
                  <a:t> hidden neuron is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A convolutional operator</a:t>
                </a:r>
                <a:endParaRPr lang="en-US" dirty="0"/>
              </a:p>
              <a:p>
                <a:r>
                  <a:rPr lang="en-US" dirty="0"/>
                  <a:t>All neurons in the first hidden layer detect the same feature (helps with translations)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" t="-12" r="7" b="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weights and biases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Why use shared weights?</a:t>
            </a:r>
            <a:endParaRPr lang="en-US" dirty="0"/>
          </a:p>
          <a:p>
            <a:r>
              <a:rPr lang="en-US" dirty="0"/>
              <a:t>Greatly reduces the number of parameters (faster training)</a:t>
            </a:r>
            <a:endParaRPr lang="en-US" dirty="0"/>
          </a:p>
          <a:p>
            <a:r>
              <a:rPr lang="en-US" dirty="0"/>
              <a:t>MNIST Example</a:t>
            </a:r>
            <a:endParaRPr lang="en-US" dirty="0"/>
          </a:p>
          <a:p>
            <a:pPr lvl="1"/>
            <a:r>
              <a:rPr lang="en-US" dirty="0"/>
              <a:t>CNN layer with 20 feature maps: 520 parameters</a:t>
            </a:r>
            <a:endParaRPr lang="en-US" dirty="0"/>
          </a:p>
          <a:p>
            <a:pPr lvl="1"/>
            <a:r>
              <a:rPr lang="en-US" dirty="0"/>
              <a:t>Fully connected neural net with 30 hidden neurons: 23,550 parameters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weights and biases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379285"/>
            <a:ext cx="8229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taken from Michael </a:t>
            </a:r>
            <a:r>
              <a:rPr lang="en-US" sz="1200" dirty="0" err="1"/>
              <a:t>Neilsen’s</a:t>
            </a:r>
            <a:r>
              <a:rPr lang="en-US" sz="1200" dirty="0"/>
              <a:t> book “Neural Networks and Deep Learning”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198946"/>
            <a:ext cx="914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Some example filters when trained on MNIST</a:t>
            </a:r>
            <a:endParaRPr lang="en-US" sz="2000" dirty="0"/>
          </a:p>
        </p:txBody>
      </p:sp>
      <p:pic>
        <p:nvPicPr>
          <p:cNvPr id="9220" name="Picture 4" descr="http://neuralnetworksanddeeplearning.com/images/net_full_layer_0.png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691" y="1675614"/>
            <a:ext cx="6034617" cy="4525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sz="2000"/>
              <a:t>filter at layer of different depth learn different level of features</a:t>
            </a:r>
            <a:endParaRPr lang="en-US" sz="20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2935" y="1348740"/>
            <a:ext cx="7991475" cy="454342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89635" y="5892165"/>
            <a:ext cx="22898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filter at shallow-layer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3602355" y="5892165"/>
            <a:ext cx="22091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filter at middle-layer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6356350" y="5892165"/>
            <a:ext cx="20351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filter at deep-layer</a:t>
            </a:r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used immediately after convolutional layers</a:t>
            </a:r>
            <a:endParaRPr lang="en-US" dirty="0"/>
          </a:p>
          <a:p>
            <a:r>
              <a:rPr lang="en-US" dirty="0"/>
              <a:t>Used to simplify the output from the convolutional layer</a:t>
            </a:r>
            <a:endParaRPr lang="en-US" dirty="0"/>
          </a:p>
          <a:p>
            <a:pPr lvl="1"/>
            <a:r>
              <a:rPr lang="en-US" dirty="0"/>
              <a:t>E.g., max-pooling outputs the maximum activation in a region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Intuition: the exact location of a feature isn’t as important as its rough location</a:t>
                </a:r>
                <a:endParaRPr lang="en-US" dirty="0"/>
              </a:p>
              <a:p>
                <a:pPr lvl="1"/>
                <a:r>
                  <a:rPr lang="en-US" dirty="0"/>
                  <a:t>Helps prevent </a:t>
                </a:r>
                <a:r>
                  <a:rPr lang="en-US" dirty="0" err="1"/>
                  <a:t>overfitting</a:t>
                </a:r>
                <a:endParaRPr lang="en-US" dirty="0"/>
              </a:p>
              <a:p>
                <a:r>
                  <a:rPr lang="en-US" dirty="0"/>
                  <a:t>Reduces the number of parameters needed in later layers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pooling is also common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norm)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" t="-12" r="7" b="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243" y="798991"/>
            <a:ext cx="6157844" cy="45051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5618" y="5486400"/>
            <a:ext cx="62340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Downsampling</a:t>
            </a:r>
            <a:r>
              <a:rPr lang="en-US" dirty="0"/>
              <a:t> the results by pooling values by averaging or max</a:t>
            </a:r>
            <a:endParaRPr lang="en-US" dirty="0"/>
          </a:p>
          <a:p>
            <a:endParaRPr lang="en-US" dirty="0"/>
          </a:p>
          <a:p>
            <a:r>
              <a:rPr lang="en-US" dirty="0"/>
              <a:t>Max pool is used more commonly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An Image as an Input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67389"/>
            <a:ext cx="9144000" cy="43232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8052" y="5590610"/>
            <a:ext cx="6679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Nnets</a:t>
            </a:r>
            <a:r>
              <a:rPr lang="en-US" dirty="0"/>
              <a:t> have been very good at classifying real world images</a:t>
            </a:r>
            <a:endParaRPr lang="en-US" dirty="0"/>
          </a:p>
          <a:p>
            <a:endParaRPr lang="en-US" dirty="0"/>
          </a:p>
          <a:p>
            <a:r>
              <a:rPr lang="en-US" dirty="0"/>
              <a:t>First architecture was </a:t>
            </a:r>
            <a:r>
              <a:rPr lang="en-US" dirty="0" err="1"/>
              <a:t>LeNet</a:t>
            </a:r>
            <a:r>
              <a:rPr lang="en-US" dirty="0"/>
              <a:t> formulated by Yann </a:t>
            </a:r>
            <a:r>
              <a:rPr lang="en-US" dirty="0" err="1"/>
              <a:t>Lecun</a:t>
            </a:r>
            <a:r>
              <a:rPr lang="en-US" dirty="0"/>
              <a:t> in 1988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3800" y="1244600"/>
            <a:ext cx="6756400" cy="4368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379285"/>
            <a:ext cx="8229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taken from Michael </a:t>
            </a:r>
            <a:r>
              <a:rPr lang="en-US" sz="1200" dirty="0" err="1"/>
              <a:t>Neilsen’s</a:t>
            </a:r>
            <a:r>
              <a:rPr lang="en-US" sz="1200" dirty="0"/>
              <a:t> book “Neural Networks and Deep Learning”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80226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Pooling applied to multiple feature maps</a:t>
            </a:r>
            <a:endParaRPr lang="en-US" sz="2000" dirty="0"/>
          </a:p>
        </p:txBody>
      </p:sp>
      <p:pic>
        <p:nvPicPr>
          <p:cNvPr id="13314" name="Picture 2" descr="http://neuralnetworksanddeeplearning.com/images/tikz48.png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737" y="2915444"/>
            <a:ext cx="4962525" cy="18954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344" y="1064871"/>
            <a:ext cx="8821356" cy="174459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Reducing spatial size of the image</a:t>
            </a:r>
            <a:endParaRPr lang="en-US" dirty="0"/>
          </a:p>
          <a:p>
            <a:r>
              <a:rPr lang="en-US" dirty="0"/>
              <a:t>Making CNNs invariant to distortions and noise</a:t>
            </a:r>
            <a:endParaRPr lang="en-US" dirty="0"/>
          </a:p>
          <a:p>
            <a:r>
              <a:rPr lang="en-US" dirty="0"/>
              <a:t>Reduces parameters</a:t>
            </a:r>
            <a:endParaRPr lang="en-US" dirty="0"/>
          </a:p>
          <a:p>
            <a:r>
              <a:rPr lang="en-US" dirty="0"/>
              <a:t>Scale invariance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Effects of Pooling</a:t>
            </a:r>
            <a:endParaRPr lang="en-US" dirty="0"/>
          </a:p>
        </p:txBody>
      </p:sp>
      <p:pic>
        <p:nvPicPr>
          <p:cNvPr id="6148" name="Picture 4" descr="creen Shot 2016-08-07 at 6.11.53 PM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44" y="3405809"/>
            <a:ext cx="71247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Convolutional layers detected features</a:t>
            </a:r>
            <a:endParaRPr lang="en-US" dirty="0"/>
          </a:p>
          <a:p>
            <a:r>
              <a:rPr lang="en-US" dirty="0"/>
              <a:t>Pooling layers reduced complexity</a:t>
            </a:r>
            <a:endParaRPr lang="en-US" dirty="0"/>
          </a:p>
          <a:p>
            <a:r>
              <a:rPr lang="en-US" dirty="0"/>
              <a:t>Now we have a set of feature maps</a:t>
            </a:r>
            <a:endParaRPr lang="en-US" dirty="0"/>
          </a:p>
          <a:p>
            <a:r>
              <a:rPr lang="en-US" dirty="0"/>
              <a:t>Can combine them nonlinearly to classify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 to combine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344" y="3421822"/>
            <a:ext cx="7899400" cy="2108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full CNN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379285"/>
            <a:ext cx="8229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taken from Michael </a:t>
            </a:r>
            <a:r>
              <a:rPr lang="en-US" sz="1200" dirty="0" err="1"/>
              <a:t>Neilsen’s</a:t>
            </a:r>
            <a:r>
              <a:rPr lang="en-US" sz="1200" dirty="0"/>
              <a:t> book “Neural Networks and Deep Learning”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-1" y="180226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Slight modifications required for back propagation</a:t>
            </a:r>
            <a:endParaRPr lang="en-US" sz="2000" dirty="0"/>
          </a:p>
        </p:txBody>
      </p:sp>
      <p:pic>
        <p:nvPicPr>
          <p:cNvPr id="14338" name="Picture 2" descr="http://neuralnetworksanddeeplearning.com/images/tikz49.png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2796381"/>
            <a:ext cx="5543550" cy="213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019300"/>
            <a:ext cx="9144000" cy="27986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16475" y="5372439"/>
            <a:ext cx="4422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convolutional unit has the same weight.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a CNN</a:t>
            </a:r>
            <a:endParaRPr lang="en-US" dirty="0"/>
          </a:p>
        </p:txBody>
      </p:sp>
      <p:pic>
        <p:nvPicPr>
          <p:cNvPr id="8194" name="Picture 2" descr="onv_all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83" y="1126434"/>
            <a:ext cx="71247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 t="13669" b="18464"/>
          <a:stretch>
            <a:fillRect/>
          </a:stretch>
        </p:blipFill>
        <p:spPr>
          <a:xfrm>
            <a:off x="2821940" y="1126490"/>
            <a:ext cx="1667510" cy="44767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809625" y="4101465"/>
            <a:ext cx="15367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</a:rPr>
              <a:t>feature map1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346065" y="4101465"/>
            <a:ext cx="16002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</a:rPr>
              <a:t>feature map 6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84200" y="5747385"/>
            <a:ext cx="43859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https://adamharley.com/nn_vis/</a:t>
            </a:r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GoogleNet</a:t>
            </a:r>
            <a:r>
              <a:rPr lang="en-US" dirty="0"/>
              <a:t> 2014: Introduced the Inception module that reduced parameters from 60 M to 4M (order of magnitude)</a:t>
            </a:r>
            <a:endParaRPr lang="en-US" dirty="0"/>
          </a:p>
          <a:p>
            <a:r>
              <a:rPr lang="en-US" dirty="0" err="1"/>
              <a:t>ResNet</a:t>
            </a:r>
            <a:r>
              <a:rPr lang="en-US" dirty="0"/>
              <a:t> 2015: Residual network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Modifications: Inception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Inception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Prior to Inception CNNs just tried stacking convolutions deeper and deeper to get better performance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677774"/>
            <a:ext cx="903098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srgbClr val="222222"/>
                </a:solidFill>
                <a:latin typeface="Arial" panose="020B0604020202020204" pitchFamily="34" charset="0"/>
              </a:rPr>
              <a:t>Szegedy</a:t>
            </a:r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, Christian, et al. "Going deeper with convolutions." </a:t>
            </a:r>
            <a:r>
              <a:rPr lang="en-US" sz="800" i="1" dirty="0">
                <a:solidFill>
                  <a:srgbClr val="222222"/>
                </a:solidFill>
                <a:latin typeface="Arial" panose="020B0604020202020204" pitchFamily="34" charset="0"/>
              </a:rPr>
              <a:t>Proceedings of the IEEE conference on computer vision and pattern recognition</a:t>
            </a:r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. 2015.</a:t>
            </a:r>
            <a:endParaRPr lang="en-US" sz="800" dirty="0"/>
          </a:p>
        </p:txBody>
      </p:sp>
      <p:pic>
        <p:nvPicPr>
          <p:cNvPr id="1026" name="Picture 2" descr="https://miro.medium.com/max/1024/1*cwR_ezx0jliDvVUV6yno5g.jpe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422" y="2476320"/>
            <a:ext cx="4876800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Inception network realized that different features can come at different resolutions, which may need different sized convolutional filters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Resolution differences</a:t>
            </a:r>
            <a:endParaRPr lang="en-US" dirty="0"/>
          </a:p>
        </p:txBody>
      </p:sp>
      <p:pic>
        <p:nvPicPr>
          <p:cNvPr id="2050" name="Picture 2" descr="https://miro.medium.com/max/3152/1*aBdPBGAeta-_AM4aEyqeTQ.jpe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78" y="3253307"/>
            <a:ext cx="6636025" cy="215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are a series of Pixel Values</a:t>
            </a:r>
            <a:endParaRPr lang="en-US" dirty="0"/>
          </a:p>
        </p:txBody>
      </p:sp>
      <p:pic>
        <p:nvPicPr>
          <p:cNvPr id="1026" name="Picture 2" descr="https://cdn-images-1.medium.com/max/1600/1*zY1qFB9aFfZz66YxxoI2aw.gif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706" y="1466604"/>
            <a:ext cx="3869634" cy="386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70713" y="1749287"/>
            <a:ext cx="18548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Grayscale images:</a:t>
            </a:r>
            <a:endParaRPr lang="en-US" dirty="0"/>
          </a:p>
          <a:p>
            <a:r>
              <a:rPr lang="en-US" dirty="0"/>
              <a:t>0=Black </a:t>
            </a:r>
            <a:endParaRPr lang="en-US" dirty="0"/>
          </a:p>
          <a:p>
            <a:r>
              <a:rPr lang="en-US" dirty="0"/>
              <a:t>255 = White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89113" y="6016487"/>
            <a:ext cx="2496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Spatial locality structure 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Inception Module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00" y="1543050"/>
            <a:ext cx="7874000" cy="3771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920362" y="5314950"/>
            <a:ext cx="603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 resolutions of filters are the same level 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try to limit the number of input channels of a layer by doing 1x1 convolutions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convolutions, more expensive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172" y="2670943"/>
            <a:ext cx="7099300" cy="37719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424069"/>
            <a:ext cx="8391644" cy="798991"/>
          </a:xfrm>
        </p:spPr>
        <p:txBody>
          <a:bodyPr>
            <a:normAutofit fontScale="90000"/>
          </a:bodyPr>
          <a:lstStyle/>
          <a:p>
            <a:r>
              <a:rPr lang="en-US" dirty="0"/>
              <a:t>1x1 Convolutions for Dimension Reduction </a:t>
            </a:r>
            <a:endParaRPr lang="en-US" dirty="0"/>
          </a:p>
        </p:txBody>
      </p:sp>
      <p:pic>
        <p:nvPicPr>
          <p:cNvPr id="6148" name="Picture 4" descr="mage result for 1x1 convolution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504" y="1872749"/>
            <a:ext cx="5503792" cy="425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GoogleNet</a:t>
            </a:r>
            <a:r>
              <a:rPr lang="en-US" dirty="0"/>
              <a:t> Architecture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5020" y="2088515"/>
            <a:ext cx="7381875" cy="3143250"/>
          </a:xfrm>
          <a:prstGeom prst="rect">
            <a:avLst/>
          </a:prstGeom>
        </p:spPr>
      </p:pic>
      <p:sp>
        <p:nvSpPr>
          <p:cNvPr id="4" name="Left Brace 3"/>
          <p:cNvSpPr/>
          <p:nvPr/>
        </p:nvSpPr>
        <p:spPr>
          <a:xfrm rot="5400000">
            <a:off x="4518025" y="-807720"/>
            <a:ext cx="553720" cy="526732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3449955" y="1068070"/>
            <a:ext cx="29749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Stacked Inception modules</a:t>
            </a:r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Inception network performed very well</a:t>
            </a:r>
            <a:endParaRPr lang="en-US" dirty="0"/>
          </a:p>
          <a:p>
            <a:r>
              <a:rPr lang="en-US" dirty="0"/>
              <a:t>However, making it even deeper did not improve performance</a:t>
            </a:r>
            <a:endParaRPr lang="en-US" dirty="0"/>
          </a:p>
          <a:p>
            <a:r>
              <a:rPr lang="en-US" dirty="0"/>
              <a:t>This motivated a new type of block</a:t>
            </a:r>
            <a:endParaRPr lang="en-US" dirty="0"/>
          </a:p>
          <a:p>
            <a:pPr lvl="1"/>
            <a:r>
              <a:rPr lang="en-US" dirty="0"/>
              <a:t>One that you can stack more and more of and get better performance with each additional block</a:t>
            </a:r>
            <a:endParaRPr lang="en-US" dirty="0"/>
          </a:p>
          <a:p>
            <a:r>
              <a:rPr lang="en-US" dirty="0"/>
              <a:t>Gradient flow through the network needs to be improved</a:t>
            </a:r>
            <a:endParaRPr lang="en-US" dirty="0"/>
          </a:p>
          <a:p>
            <a:r>
              <a:rPr lang="en-US" dirty="0"/>
              <a:t>Idea: use “skip connections”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9523" y="6558355"/>
            <a:ext cx="801897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He, </a:t>
            </a:r>
            <a:r>
              <a:rPr lang="en-US" sz="800" dirty="0" err="1">
                <a:solidFill>
                  <a:srgbClr val="222222"/>
                </a:solidFill>
                <a:latin typeface="Arial" panose="020B0604020202020204" pitchFamily="34" charset="0"/>
              </a:rPr>
              <a:t>Kaiming</a:t>
            </a:r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, et al. "Deep residual learning for image recognition." </a:t>
            </a:r>
            <a:r>
              <a:rPr lang="en-US" sz="800" i="1" dirty="0">
                <a:solidFill>
                  <a:srgbClr val="222222"/>
                </a:solidFill>
                <a:latin typeface="Arial" panose="020B0604020202020204" pitchFamily="34" charset="0"/>
              </a:rPr>
              <a:t>Proceedings of the IEEE conference on computer vision and pattern recognition</a:t>
            </a:r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. 2016.</a:t>
            </a:r>
            <a:endParaRPr lang="en-US" sz="8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550" y="3484821"/>
            <a:ext cx="6184900" cy="2832100"/>
          </a:xfrm>
        </p:spPr>
      </p:pic>
      <p:sp>
        <p:nvSpPr>
          <p:cNvPr id="4" name="Rectangle 3"/>
          <p:cNvSpPr/>
          <p:nvPr/>
        </p:nvSpPr>
        <p:spPr>
          <a:xfrm>
            <a:off x="169523" y="6558355"/>
            <a:ext cx="801897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He, </a:t>
            </a:r>
            <a:r>
              <a:rPr lang="en-US" sz="800" dirty="0" err="1">
                <a:solidFill>
                  <a:srgbClr val="222222"/>
                </a:solidFill>
                <a:latin typeface="Arial" panose="020B0604020202020204" pitchFamily="34" charset="0"/>
              </a:rPr>
              <a:t>Kaiming</a:t>
            </a:r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, et al. "Deep residual learning for image recognition." </a:t>
            </a:r>
            <a:r>
              <a:rPr lang="en-US" sz="800" i="1" dirty="0">
                <a:solidFill>
                  <a:srgbClr val="222222"/>
                </a:solidFill>
                <a:latin typeface="Arial" panose="020B0604020202020204" pitchFamily="34" charset="0"/>
              </a:rPr>
              <a:t>Proceedings of the IEEE conference on computer vision and pattern recognition</a:t>
            </a:r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. 2016.</a:t>
            </a:r>
            <a:endParaRPr lang="en-US" sz="800" dirty="0"/>
          </a:p>
        </p:txBody>
      </p:sp>
      <p:sp>
        <p:nvSpPr>
          <p:cNvPr id="6" name="Content Placeholder 2"/>
          <p:cNvSpPr txBox="1"/>
          <p:nvPr/>
        </p:nvSpPr>
        <p:spPr>
          <a:xfrm>
            <a:off x="457200" y="1659072"/>
            <a:ext cx="7813497" cy="196493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normal nonlinearity is learned and then </a:t>
            </a:r>
            <a:r>
              <a:rPr lang="en-US" i="1" dirty="0"/>
              <a:t>added</a:t>
            </a:r>
            <a:r>
              <a:rPr lang="en-US" dirty="0"/>
              <a:t> to the input</a:t>
            </a:r>
            <a:endParaRPr lang="en-US" dirty="0"/>
          </a:p>
          <a:p>
            <a:r>
              <a:rPr lang="en-US" dirty="0"/>
              <a:t>Instead of the activation being </a:t>
            </a:r>
            <a:r>
              <a:rPr lang="en-US" b="1" i="1" dirty="0"/>
              <a:t>a = F(x)</a:t>
            </a:r>
            <a:r>
              <a:rPr lang="en-US" dirty="0"/>
              <a:t> it is </a:t>
            </a:r>
            <a:r>
              <a:rPr lang="en-US" b="1" i="1" dirty="0"/>
              <a:t>a = F(x) + x</a:t>
            </a:r>
            <a:endParaRPr lang="en-US" b="1" i="1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550" y="3484821"/>
            <a:ext cx="6184900" cy="2832100"/>
          </a:xfrm>
        </p:spPr>
      </p:pic>
      <p:sp>
        <p:nvSpPr>
          <p:cNvPr id="4" name="Rectangle 3"/>
          <p:cNvSpPr/>
          <p:nvPr/>
        </p:nvSpPr>
        <p:spPr>
          <a:xfrm>
            <a:off x="169523" y="6558355"/>
            <a:ext cx="801897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He, </a:t>
            </a:r>
            <a:r>
              <a:rPr lang="en-US" sz="800" dirty="0" err="1">
                <a:solidFill>
                  <a:srgbClr val="222222"/>
                </a:solidFill>
                <a:latin typeface="Arial" panose="020B0604020202020204" pitchFamily="34" charset="0"/>
              </a:rPr>
              <a:t>Kaiming</a:t>
            </a:r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, et al. "Deep residual learning for image recognition." </a:t>
            </a:r>
            <a:r>
              <a:rPr lang="en-US" sz="800" i="1" dirty="0">
                <a:solidFill>
                  <a:srgbClr val="222222"/>
                </a:solidFill>
                <a:latin typeface="Arial" panose="020B0604020202020204" pitchFamily="34" charset="0"/>
              </a:rPr>
              <a:t>Proceedings of the IEEE conference on computer vision and pattern recognition</a:t>
            </a:r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. 2016.</a:t>
            </a:r>
            <a:endParaRPr lang="en-US" sz="800" dirty="0"/>
          </a:p>
        </p:txBody>
      </p:sp>
      <p:sp>
        <p:nvSpPr>
          <p:cNvPr id="6" name="Content Placeholder 2"/>
          <p:cNvSpPr txBox="1"/>
          <p:nvPr/>
        </p:nvSpPr>
        <p:spPr>
          <a:xfrm>
            <a:off x="457200" y="1659072"/>
            <a:ext cx="7813497" cy="1964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does this address vanishing gradients?</a:t>
            </a:r>
            <a:endParaRPr lang="en-US" b="1" i="1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550" y="3484821"/>
            <a:ext cx="6184900" cy="2832100"/>
          </a:xfrm>
        </p:spPr>
      </p:pic>
      <p:sp>
        <p:nvSpPr>
          <p:cNvPr id="4" name="Rectangle 3"/>
          <p:cNvSpPr/>
          <p:nvPr/>
        </p:nvSpPr>
        <p:spPr>
          <a:xfrm>
            <a:off x="169523" y="6558355"/>
            <a:ext cx="801897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He, </a:t>
            </a:r>
            <a:r>
              <a:rPr lang="en-US" sz="800" dirty="0" err="1">
                <a:solidFill>
                  <a:srgbClr val="222222"/>
                </a:solidFill>
                <a:latin typeface="Arial" panose="020B0604020202020204" pitchFamily="34" charset="0"/>
              </a:rPr>
              <a:t>Kaiming</a:t>
            </a:r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, et al. "Deep residual learning for image recognition." </a:t>
            </a:r>
            <a:r>
              <a:rPr lang="en-US" sz="800" i="1" dirty="0">
                <a:solidFill>
                  <a:srgbClr val="222222"/>
                </a:solidFill>
                <a:latin typeface="Arial" panose="020B0604020202020204" pitchFamily="34" charset="0"/>
              </a:rPr>
              <a:t>Proceedings of the IEEE conference on computer vision and pattern recognition</a:t>
            </a:r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. 2016.</a:t>
            </a:r>
            <a:endParaRPr lang="en-US" sz="800" dirty="0"/>
          </a:p>
        </p:txBody>
      </p:sp>
      <p:sp>
        <p:nvSpPr>
          <p:cNvPr id="6" name="Content Placeholder 2"/>
          <p:cNvSpPr txBox="1"/>
          <p:nvPr/>
        </p:nvSpPr>
        <p:spPr>
          <a:xfrm>
            <a:off x="457200" y="1659072"/>
            <a:ext cx="7813497" cy="196493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does this address vanishing gradients?</a:t>
            </a:r>
            <a:endParaRPr lang="en-US" dirty="0"/>
          </a:p>
          <a:p>
            <a:r>
              <a:rPr lang="en-US" dirty="0"/>
              <a:t>No matter what the derivative of </a:t>
            </a:r>
            <a:r>
              <a:rPr lang="en-US" b="1" i="1" dirty="0"/>
              <a:t>F</a:t>
            </a:r>
            <a:r>
              <a:rPr lang="en-US" dirty="0"/>
              <a:t> is, the derivative going through the identity branch is constant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</a:t>
            </a:r>
            <a:r>
              <a:rPr lang="en-US" dirty="0" err="1"/>
              <a:t>ResNET</a:t>
            </a:r>
            <a:r>
              <a:rPr lang="en-US" dirty="0"/>
              <a:t> on Loss Landscape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0900" y="1885950"/>
            <a:ext cx="7442200" cy="3086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0" y="5694744"/>
            <a:ext cx="2056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[From Li et al. 2017]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9523" y="6558355"/>
            <a:ext cx="801897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He, </a:t>
            </a:r>
            <a:r>
              <a:rPr lang="en-US" sz="800" dirty="0" err="1">
                <a:solidFill>
                  <a:srgbClr val="222222"/>
                </a:solidFill>
                <a:latin typeface="Arial" panose="020B0604020202020204" pitchFamily="34" charset="0"/>
              </a:rPr>
              <a:t>Kaiming</a:t>
            </a:r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, et al. "Deep residual learning for image recognition." </a:t>
            </a:r>
            <a:r>
              <a:rPr lang="en-US" sz="800" i="1" dirty="0">
                <a:solidFill>
                  <a:srgbClr val="222222"/>
                </a:solidFill>
                <a:latin typeface="Arial" panose="020B0604020202020204" pitchFamily="34" charset="0"/>
              </a:rPr>
              <a:t>Proceedings of the IEEE conference on computer vision and pattern recognition</a:t>
            </a:r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. 2016.</a:t>
            </a:r>
            <a:endParaRPr lang="en-US" sz="800" dirty="0"/>
          </a:p>
        </p:txBody>
      </p:sp>
      <p:sp>
        <p:nvSpPr>
          <p:cNvPr id="6" name="Content Placeholder 2"/>
          <p:cNvSpPr txBox="1"/>
          <p:nvPr/>
        </p:nvSpPr>
        <p:spPr>
          <a:xfrm>
            <a:off x="457200" y="1659072"/>
            <a:ext cx="7813497" cy="19649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allows for training </a:t>
            </a:r>
            <a:r>
              <a:rPr lang="en-US" b="1" dirty="0"/>
              <a:t>much</a:t>
            </a:r>
            <a:r>
              <a:rPr lang="en-US" b="1" i="1" dirty="0"/>
              <a:t> </a:t>
            </a:r>
            <a:r>
              <a:rPr lang="en-US" dirty="0"/>
              <a:t>deeper networks</a:t>
            </a:r>
            <a:endParaRPr lang="en-US" dirty="0"/>
          </a:p>
          <a:p>
            <a:r>
              <a:rPr lang="en-US" dirty="0"/>
              <a:t>But is each layer still as expressive as a regular layer? How does the network perform?</a:t>
            </a:r>
            <a:endParaRPr lang="en-US" dirty="0"/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601" y="3348980"/>
            <a:ext cx="4010199" cy="2846377"/>
          </a:xfrm>
        </p:spPr>
      </p:pic>
      <p:sp>
        <p:nvSpPr>
          <p:cNvPr id="8" name="TextBox 7"/>
          <p:cNvSpPr txBox="1"/>
          <p:nvPr/>
        </p:nvSpPr>
        <p:spPr>
          <a:xfrm>
            <a:off x="457200" y="3524036"/>
            <a:ext cx="44641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Various architectures of </a:t>
            </a:r>
            <a:r>
              <a:rPr lang="en-US" dirty="0" err="1"/>
              <a:t>ResNets</a:t>
            </a:r>
            <a:r>
              <a:rPr lang="en-US" dirty="0"/>
              <a:t> at just 34 layers already outperform Inception (</a:t>
            </a:r>
            <a:r>
              <a:rPr lang="en-US" dirty="0" err="1"/>
              <a:t>GoogLeNet</a:t>
            </a:r>
            <a:r>
              <a:rPr lang="en-US" dirty="0"/>
              <a:t>)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But now we can train even up to </a:t>
            </a:r>
            <a:r>
              <a:rPr lang="en-US" b="1" dirty="0"/>
              <a:t>152</a:t>
            </a:r>
            <a:r>
              <a:rPr lang="en-US" dirty="0"/>
              <a:t> layers!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More layers give better performance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87" y="852836"/>
            <a:ext cx="8821356" cy="511209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CNNs use three basic ideas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Local receptive fields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Shared weights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Pooling</a:t>
            </a: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</a:t>
            </a:r>
            <a:r>
              <a:rPr lang="en-US" dirty="0" err="1"/>
              <a:t>Autoencoders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3875" y="1947545"/>
            <a:ext cx="8096250" cy="296227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3783330" y="2326640"/>
            <a:ext cx="18180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400"/>
              <a:t>latent representation</a:t>
            </a:r>
            <a:endParaRPr lang="en-US" sz="1400"/>
          </a:p>
        </p:txBody>
      </p:sp>
      <p:sp>
        <p:nvSpPr>
          <p:cNvPr id="5" name="Text Box 4"/>
          <p:cNvSpPr txBox="1"/>
          <p:nvPr/>
        </p:nvSpPr>
        <p:spPr>
          <a:xfrm>
            <a:off x="180340" y="1810385"/>
            <a:ext cx="13804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input image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6952615" y="1671955"/>
            <a:ext cx="16675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reconstructed </a:t>
            </a:r>
            <a:endParaRPr lang="en-US"/>
          </a:p>
          <a:p>
            <a:r>
              <a:rPr lang="en-US"/>
              <a:t>image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2148205" y="5113655"/>
            <a:ext cx="10204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encoder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6266815" y="5113655"/>
            <a:ext cx="10287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decoder</a:t>
            </a:r>
            <a:endParaRPr lang="en-US"/>
          </a:p>
        </p:txBody>
      </p:sp>
      <p:sp>
        <p:nvSpPr>
          <p:cNvPr id="11" name="Right Bracket 10"/>
          <p:cNvSpPr/>
          <p:nvPr/>
        </p:nvSpPr>
        <p:spPr>
          <a:xfrm rot="5400000">
            <a:off x="2613660" y="3275330"/>
            <a:ext cx="89535" cy="347281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ight Bracket 11"/>
          <p:cNvSpPr/>
          <p:nvPr/>
        </p:nvSpPr>
        <p:spPr>
          <a:xfrm rot="5400000">
            <a:off x="6610350" y="3275330"/>
            <a:ext cx="89535" cy="347281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conv vs. deconv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70230" y="1196340"/>
            <a:ext cx="8096250" cy="484822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9479280" y="157099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4793615" y="1264285"/>
            <a:ext cx="108267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400"/>
              <a:t>, padding 1</a:t>
            </a:r>
            <a:endParaRPr lang="en-US" sz="1400"/>
          </a:p>
        </p:txBody>
      </p:sp>
      <p:sp>
        <p:nvSpPr>
          <p:cNvPr id="7" name="Text Box 6"/>
          <p:cNvSpPr txBox="1"/>
          <p:nvPr/>
        </p:nvSpPr>
        <p:spPr>
          <a:xfrm>
            <a:off x="3383280" y="4152265"/>
            <a:ext cx="86804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200"/>
              <a:t>padding 1</a:t>
            </a:r>
            <a:endParaRPr lang="en-US" sz="1200"/>
          </a:p>
        </p:txBody>
      </p:sp>
      <p:sp>
        <p:nvSpPr>
          <p:cNvPr id="8" name="Text Box 7"/>
          <p:cNvSpPr txBox="1"/>
          <p:nvPr/>
        </p:nvSpPr>
        <p:spPr>
          <a:xfrm>
            <a:off x="6870700" y="2058035"/>
            <a:ext cx="8839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/>
              <a:t>conv</a:t>
            </a:r>
            <a:endParaRPr lang="en-US" sz="2400" b="1"/>
          </a:p>
        </p:txBody>
      </p:sp>
      <p:sp>
        <p:nvSpPr>
          <p:cNvPr id="9" name="Text Box 8"/>
          <p:cNvSpPr txBox="1"/>
          <p:nvPr/>
        </p:nvSpPr>
        <p:spPr>
          <a:xfrm>
            <a:off x="7049135" y="4685030"/>
            <a:ext cx="12452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/>
              <a:t>deconv</a:t>
            </a:r>
            <a:endParaRPr lang="en-US" sz="2400"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Decoding: Transposing Convolutions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99180"/>
            <a:ext cx="9144000" cy="36596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0087" y="5804452"/>
            <a:ext cx="7684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 gives amount of input value being distributed to each of the output cells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Decoding: Transposed Convolutions</a:t>
            </a:r>
            <a:endParaRPr lang="en-US" dirty="0"/>
          </a:p>
        </p:txBody>
      </p:sp>
      <p:pic>
        <p:nvPicPr>
          <p:cNvPr id="4100" name="Picture 4" descr="https://miro.medium.com/max/1972/1*kOThnLR8Fge_AJcHrkR3dg.gif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44" y="901148"/>
            <a:ext cx="5665427" cy="311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217" y="3837165"/>
            <a:ext cx="5088834" cy="249989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output cell perspective</a:t>
            </a:r>
            <a:endParaRPr lang="en-US" dirty="0"/>
          </a:p>
        </p:txBody>
      </p:sp>
      <p:pic>
        <p:nvPicPr>
          <p:cNvPr id="5122" name="Picture 2" descr="https://miro.medium.com/max/1972/1*yoQ62ckovnGYV2vSIq9q4g.gif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3755"/>
            <a:ext cx="7824618" cy="430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Checkerboard Artifacts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18863"/>
            <a:ext cx="9144000" cy="2620274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Upsampling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981" y="1955248"/>
            <a:ext cx="6362700" cy="35306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Blurry Reconstruction</a:t>
            </a:r>
            <a:endParaRPr lang="en-US" dirty="0"/>
          </a:p>
        </p:txBody>
      </p:sp>
      <p:pic>
        <p:nvPicPr>
          <p:cNvPr id="2050" name="Picture 2" descr="https://hackernoon.com/hn-images/1*kiDjGCJaKbkl6lS-BuL4NA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89" y="2332381"/>
            <a:ext cx="8134642" cy="218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Transpose vs </a:t>
            </a:r>
            <a:r>
              <a:rPr lang="en-US" dirty="0" err="1"/>
              <a:t>Upsampling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772" y="916885"/>
            <a:ext cx="7404100" cy="54483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Uses: </a:t>
            </a:r>
            <a:r>
              <a:rPr lang="en-US" dirty="0" err="1"/>
              <a:t>Denoising</a:t>
            </a:r>
            <a:r>
              <a:rPr lang="en-US" dirty="0"/>
              <a:t> Images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9350" y="1841500"/>
            <a:ext cx="6845300" cy="3175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receptive fields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379285"/>
            <a:ext cx="8229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taken from Michael </a:t>
            </a:r>
            <a:r>
              <a:rPr lang="en-US" sz="1200" dirty="0" err="1"/>
              <a:t>Neilsen’s</a:t>
            </a:r>
            <a:r>
              <a:rPr lang="en-US" sz="1200" dirty="0"/>
              <a:t> book “Neural Networks and Deep Learning”</a:t>
            </a:r>
            <a:endParaRPr lang="en-US" sz="1200" dirty="0"/>
          </a:p>
        </p:txBody>
      </p:sp>
      <p:pic>
        <p:nvPicPr>
          <p:cNvPr id="1026" name="Picture 2" descr="http://neuralnetworksanddeeplearning.com/images/tikz41.png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35" y="2534444"/>
            <a:ext cx="6417365" cy="319722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0" y="124655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Standard Neural Network (all nodes are connected, input is a vector)</a:t>
            </a:r>
            <a:endParaRPr lang="en-US" sz="20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Colorization</a:t>
            </a:r>
            <a:endParaRPr lang="en-US" dirty="0"/>
          </a:p>
        </p:txBody>
      </p:sp>
      <p:pic>
        <p:nvPicPr>
          <p:cNvPr id="3074" name="Picture 2" descr="https://hackernoon.com/hn-images/1*PM7vnXw4gOw-61r5ccPEgA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8" y="2713573"/>
            <a:ext cx="8373865" cy="195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Segmentation: </a:t>
            </a:r>
            <a:r>
              <a:rPr lang="en-US" dirty="0" err="1"/>
              <a:t>Unet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5550" y="1371600"/>
            <a:ext cx="6692900" cy="4114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3458" y="5741043"/>
            <a:ext cx="8352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Decoder path: pooling layers replaced by </a:t>
            </a:r>
            <a:r>
              <a:rPr lang="en-US" dirty="0" err="1"/>
              <a:t>upsampling</a:t>
            </a:r>
            <a:r>
              <a:rPr lang="en-US" dirty="0"/>
              <a:t> layers along with skip connection</a:t>
            </a:r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of cells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950" y="1919578"/>
            <a:ext cx="7443663" cy="18073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96365" y="3726887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53594" y="3738301"/>
            <a:ext cx="894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</a:t>
            </a:r>
            <a:endParaRPr lang="en-US" dirty="0"/>
          </a:p>
          <a:p>
            <a:r>
              <a:rPr lang="en-US" dirty="0"/>
              <a:t>Truth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16179" y="3738301"/>
            <a:ext cx="1339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Unet</a:t>
            </a:r>
            <a:r>
              <a:rPr lang="en-US" dirty="0"/>
              <a:t> output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41944" y="3692134"/>
            <a:ext cx="979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</a:t>
            </a:r>
            <a:endParaRPr lang="en-US" dirty="0"/>
          </a:p>
          <a:p>
            <a:r>
              <a:rPr lang="en-US" dirty="0"/>
              <a:t>Loss</a:t>
            </a:r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>
                <a:solidFill>
                  <a:srgbClr val="0563C1"/>
                </a:solidFill>
                <a:hlinkClick r:id="rId1"/>
              </a:rPr>
              <a:t>Chapter 6 Nielsen</a:t>
            </a:r>
            <a:endParaRPr lang="en-US" u="sng" dirty="0">
              <a:solidFill>
                <a:srgbClr val="0563C1"/>
              </a:solidFill>
            </a:endParaRPr>
          </a:p>
          <a:p>
            <a:r>
              <a:rPr lang="en-US" u="sng" dirty="0">
                <a:solidFill>
                  <a:srgbClr val="0563C1"/>
                </a:solidFill>
                <a:hlinkClick r:id="rId1"/>
              </a:rPr>
              <a:t>Szegedy et al.</a:t>
            </a:r>
            <a:r>
              <a:rPr lang="en-US" u="sng" dirty="0">
                <a:solidFill>
                  <a:schemeClr val="accent1">
                    <a:lumMod val="75000"/>
                  </a:schemeClr>
                </a:solidFill>
                <a:hlinkClick r:id="rId1"/>
              </a:rPr>
              <a:t> </a:t>
            </a:r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Going deeper with convolutions 2014</a:t>
            </a:r>
            <a:endParaRPr lang="en-US" u="sng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u="sng" dirty="0">
                <a:solidFill>
                  <a:srgbClr val="0563C1"/>
                </a:solidFill>
                <a:hlinkClick r:id="rId1"/>
              </a:rPr>
              <a:t>He et al.</a:t>
            </a:r>
            <a:r>
              <a:rPr lang="en-US" u="sng" dirty="0">
                <a:solidFill>
                  <a:schemeClr val="accent1">
                    <a:lumMod val="75000"/>
                  </a:schemeClr>
                </a:solidFill>
                <a:hlinkClick r:id="rId1"/>
              </a:rPr>
              <a:t> </a:t>
            </a:r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Deep Residual Learning for Image Recognition 2015</a:t>
            </a:r>
            <a:endParaRPr lang="en-US" u="sng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u="sng" dirty="0">
                <a:solidFill>
                  <a:schemeClr val="accent1">
                    <a:lumMod val="75000"/>
                  </a:schemeClr>
                </a:solidFill>
                <a:hlinkClick r:id="rId1"/>
              </a:rPr>
              <a:t>Ronneberger et al. Unet Architecture for Biomedical Image Segmentation</a:t>
            </a:r>
            <a:endParaRPr lang="en-US" u="sng" dirty="0">
              <a:solidFill>
                <a:srgbClr val="0563C1"/>
              </a:solidFill>
              <a:hlinkClick r:id="rId1"/>
            </a:endParaRPr>
          </a:p>
          <a:p>
            <a:r>
              <a:rPr lang="en-US" u="sng" dirty="0">
                <a:solidFill>
                  <a:srgbClr val="0563C1"/>
                </a:solidFill>
                <a:hlinkClick r:id="rId1"/>
              </a:rPr>
              <a:t>http://cs231n.github.io/convolutional-networks</a:t>
            </a:r>
            <a:r>
              <a:rPr lang="en-US" u="sng" dirty="0">
                <a:solidFill>
                  <a:schemeClr val="accent1">
                    <a:lumMod val="75000"/>
                  </a:schemeClr>
                </a:solidFill>
                <a:hlinkClick r:id="rId1"/>
              </a:rPr>
              <a:t>/</a:t>
            </a:r>
            <a:endParaRPr lang="en-US" u="sng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u="sng" dirty="0">
                <a:solidFill>
                  <a:srgbClr val="0563C1"/>
                </a:solidFill>
                <a:hlinkClick r:id="rId2"/>
              </a:rPr>
              <a:t>https://ujjwalkarn.me/2016/08/11/intuitive-explanation-convnets</a:t>
            </a:r>
            <a:r>
              <a:rPr lang="en-US" u="sng" dirty="0">
                <a:solidFill>
                  <a:schemeClr val="accent1">
                    <a:lumMod val="75000"/>
                  </a:schemeClr>
                </a:solidFill>
                <a:hlinkClick r:id="rId2"/>
              </a:rPr>
              <a:t>/</a:t>
            </a:r>
            <a:endParaRPr lang="en-US" u="sng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u="sng" dirty="0">
                <a:solidFill>
                  <a:schemeClr val="accent1">
                    <a:lumMod val="75000"/>
                  </a:schemeClr>
                </a:solidFill>
                <a:hlinkClick r:id="rId3"/>
              </a:rPr>
              <a:t>https://towardsdatascience.com/a-simple-guide-to-the-versions-of-the-inception-network-7fc52b863202</a:t>
            </a:r>
            <a:endParaRPr lang="en-US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Suggested Readings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receptive fields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379285"/>
            <a:ext cx="8229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taken from Michael </a:t>
            </a:r>
            <a:r>
              <a:rPr lang="en-US" sz="1200" dirty="0" err="1"/>
              <a:t>Neilsen’s</a:t>
            </a:r>
            <a:r>
              <a:rPr lang="en-US" sz="1200" dirty="0"/>
              <a:t> book “Neural Networks and Deep Learning”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80226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Make connections in small, localized regions of the input image</a:t>
            </a:r>
            <a:endParaRPr lang="en-US" sz="2000" dirty="0"/>
          </a:p>
        </p:txBody>
      </p:sp>
      <p:pic>
        <p:nvPicPr>
          <p:cNvPr id="4098" name="Picture 2" descr="http://neuralnetworksanddeeplearning.com/images/tikz44.png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225" y="2634456"/>
            <a:ext cx="4781550" cy="24574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receptive fields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379285"/>
            <a:ext cx="8229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taken from Michael </a:t>
            </a:r>
            <a:r>
              <a:rPr lang="en-US" sz="1200" dirty="0" err="1"/>
              <a:t>Neilsen’s</a:t>
            </a:r>
            <a:r>
              <a:rPr lang="en-US" sz="1200" dirty="0"/>
              <a:t> book “Neural Networks and Deep Learning”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80226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Slide the local receptive field over by one (or more) pixel and repeat</a:t>
            </a:r>
            <a:endParaRPr lang="en-US" sz="2000" dirty="0"/>
          </a:p>
        </p:txBody>
      </p:sp>
      <p:pic>
        <p:nvPicPr>
          <p:cNvPr id="5122" name="Picture 2" descr="http://neuralnetworksanddeeplearning.com/images/tikz45.png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225" y="2634456"/>
            <a:ext cx="4781550" cy="24574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convolution operation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7964" y="835503"/>
            <a:ext cx="2197100" cy="193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178" y="970929"/>
            <a:ext cx="1524000" cy="1333500"/>
          </a:xfrm>
          <a:prstGeom prst="rect">
            <a:avLst/>
          </a:prstGeom>
        </p:spPr>
      </p:pic>
      <p:pic>
        <p:nvPicPr>
          <p:cNvPr id="2050" name="Picture 2" descr="http://deeplearning.stanford.edu/wiki/images/6/6c/Convolution_schematic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47" y="3080711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724939" y="2027583"/>
            <a:ext cx="22602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Pointwise multiply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Add results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Translate filter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00637" y="2138572"/>
            <a:ext cx="1809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Filter/</a:t>
            </a:r>
            <a:endParaRPr lang="en-US" dirty="0"/>
          </a:p>
          <a:p>
            <a:r>
              <a:rPr lang="en-US" dirty="0"/>
              <a:t>Feature detector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11666" y="2619237"/>
            <a:ext cx="759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872" y="1945957"/>
            <a:ext cx="1925430" cy="18080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557" y="1510748"/>
            <a:ext cx="1598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Image </a:t>
            </a:r>
            <a:endParaRPr lang="en-US" dirty="0"/>
          </a:p>
        </p:txBody>
      </p:sp>
      <p:pic>
        <p:nvPicPr>
          <p:cNvPr id="3074" name="Picture 2" descr="creen Shot 2016-08-05 at 11.03.00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451" y="107183"/>
            <a:ext cx="4015409" cy="659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6865</Words>
  <Application>WPS Presentation</Application>
  <PresentationFormat>On-screen Show (4:3)</PresentationFormat>
  <Paragraphs>316</Paragraphs>
  <Slides>53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9" baseType="lpstr">
      <vt:lpstr>Arial</vt:lpstr>
      <vt:lpstr>宋体</vt:lpstr>
      <vt:lpstr>Wingdings</vt:lpstr>
      <vt:lpstr>Cambria Math</vt:lpstr>
      <vt:lpstr>Kingsoft Math</vt:lpstr>
      <vt:lpstr>Arial</vt:lpstr>
      <vt:lpstr>Calibri</vt:lpstr>
      <vt:lpstr>Helvetica Neue</vt:lpstr>
      <vt:lpstr>Calibri Light</vt:lpstr>
      <vt:lpstr>微软雅黑</vt:lpstr>
      <vt:lpstr>汉仪旗黑</vt:lpstr>
      <vt:lpstr>宋体</vt:lpstr>
      <vt:lpstr>Arial Unicode MS</vt:lpstr>
      <vt:lpstr>DejaVu Math TeX Gyre</vt:lpstr>
      <vt:lpstr>汉仪书宋二KW</vt:lpstr>
      <vt:lpstr>Office Theme</vt:lpstr>
      <vt:lpstr>Deep Learning Theory and Applications CNNs</vt:lpstr>
      <vt:lpstr>Taking An Image as an Input</vt:lpstr>
      <vt:lpstr>Images are a series of Pixel Values</vt:lpstr>
      <vt:lpstr>PowerPoint 演示文稿</vt:lpstr>
      <vt:lpstr>Local receptive fields</vt:lpstr>
      <vt:lpstr>Local receptive fields</vt:lpstr>
      <vt:lpstr>Local receptive fields</vt:lpstr>
      <vt:lpstr>The convolution operation</vt:lpstr>
      <vt:lpstr>Filters </vt:lpstr>
      <vt:lpstr>Stride</vt:lpstr>
      <vt:lpstr>Depth and Zero Padding</vt:lpstr>
      <vt:lpstr>Shared weights and biases</vt:lpstr>
      <vt:lpstr>Shared weights and biases</vt:lpstr>
      <vt:lpstr>Shared weights and biases</vt:lpstr>
      <vt:lpstr>Shared weights and biases</vt:lpstr>
      <vt:lpstr>PowerPoint 演示文稿</vt:lpstr>
      <vt:lpstr>Pooling layers</vt:lpstr>
      <vt:lpstr>Pooling layers</vt:lpstr>
      <vt:lpstr>Pooling</vt:lpstr>
      <vt:lpstr>PowerPoint 演示文稿</vt:lpstr>
      <vt:lpstr>Pooling layers</vt:lpstr>
      <vt:lpstr>Other Effects of Pooling</vt:lpstr>
      <vt:lpstr>Fully connected layer to combine</vt:lpstr>
      <vt:lpstr>A full CNN</vt:lpstr>
      <vt:lpstr>CNN Architecture</vt:lpstr>
      <vt:lpstr>Visualizing a CNN</vt:lpstr>
      <vt:lpstr>Other Modifications: Inception</vt:lpstr>
      <vt:lpstr>Inception Network</vt:lpstr>
      <vt:lpstr>Resolution differences</vt:lpstr>
      <vt:lpstr>Basic Inception Module </vt:lpstr>
      <vt:lpstr>More convolutions, more expensive</vt:lpstr>
      <vt:lpstr>1x1 Convolutions for Dimension Reduction </vt:lpstr>
      <vt:lpstr>GoogleNet Architecture</vt:lpstr>
      <vt:lpstr>ResNets</vt:lpstr>
      <vt:lpstr>ResNets</vt:lpstr>
      <vt:lpstr>ResNets</vt:lpstr>
      <vt:lpstr>ResNets</vt:lpstr>
      <vt:lpstr>Effect of ResNET on Loss Landscape</vt:lpstr>
      <vt:lpstr>ResNets</vt:lpstr>
      <vt:lpstr>Convolutional Autoencoders</vt:lpstr>
      <vt:lpstr>PowerPoint 演示文稿</vt:lpstr>
      <vt:lpstr>Decoding: Transposing Convolutions</vt:lpstr>
      <vt:lpstr>Decoding: Transposed Convolutions</vt:lpstr>
      <vt:lpstr>From the output cell perspective</vt:lpstr>
      <vt:lpstr>Checkerboard Artifacts</vt:lpstr>
      <vt:lpstr>Upsampling</vt:lpstr>
      <vt:lpstr>Blurry Reconstruction</vt:lpstr>
      <vt:lpstr>Transpose vs Upsampling</vt:lpstr>
      <vt:lpstr>Uses: Denoising Images</vt:lpstr>
      <vt:lpstr>Image Colorization</vt:lpstr>
      <vt:lpstr>Image Segmentation: Unet</vt:lpstr>
      <vt:lpstr>Segmentation of cells</vt:lpstr>
      <vt:lpstr>Suggested Readings</vt:lpstr>
    </vt:vector>
  </TitlesOfParts>
  <Company>Yale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Theory and Applications</dc:title>
  <dc:creator>Kevin</dc:creator>
  <cp:lastModifiedBy>wenxinxu</cp:lastModifiedBy>
  <cp:revision>565</cp:revision>
  <dcterms:created xsi:type="dcterms:W3CDTF">2023-03-28T07:43:07Z</dcterms:created>
  <dcterms:modified xsi:type="dcterms:W3CDTF">2023-03-28T07:43:07Z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CBB935DAA967BABA8F662264BBEF141E</vt:lpwstr>
  </property>
  <property fmtid="{D5CDD505-2E9C-101B-9397-08002B2CF9AE}" pid="3" name="KSOProductBuildVer">
    <vt:lpwstr>1033-4.6.1.7467</vt:lpwstr>
  </property>
</Properties>
</file>